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4" r:id="rId1"/>
  </p:sldMasterIdLst>
  <p:notesMasterIdLst>
    <p:notesMasterId r:id="rId16"/>
  </p:notesMasterIdLst>
  <p:sldIdLst>
    <p:sldId id="256" r:id="rId2"/>
    <p:sldId id="302" r:id="rId3"/>
    <p:sldId id="303" r:id="rId4"/>
    <p:sldId id="304" r:id="rId5"/>
    <p:sldId id="305" r:id="rId6"/>
    <p:sldId id="306" r:id="rId7"/>
    <p:sldId id="307" r:id="rId8"/>
    <p:sldId id="308" r:id="rId9"/>
    <p:sldId id="309" r:id="rId10"/>
    <p:sldId id="312" r:id="rId11"/>
    <p:sldId id="310" r:id="rId12"/>
    <p:sldId id="311" r:id="rId13"/>
    <p:sldId id="313" r:id="rId14"/>
    <p:sldId id="314" r:id="rId15"/>
  </p:sldIdLst>
  <p:sldSz cx="9144000" cy="6858000" type="screen4x3"/>
  <p:notesSz cx="6781800" cy="9926638"/>
  <p:defaultTextStyle>
    <a:defPPr>
      <a:defRPr lang="hu-HU"/>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6600"/>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205" autoAdjust="0"/>
    <p:restoredTop sz="94693" autoAdjust="0"/>
  </p:normalViewPr>
  <p:slideViewPr>
    <p:cSldViewPr>
      <p:cViewPr>
        <p:scale>
          <a:sx n="75" d="100"/>
          <a:sy n="75" d="100"/>
        </p:scale>
        <p:origin x="-3120" y="-8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bwMode="auto">
          <a:xfrm>
            <a:off x="0" y="0"/>
            <a:ext cx="29384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hu-HU"/>
          </a:p>
        </p:txBody>
      </p:sp>
      <p:sp>
        <p:nvSpPr>
          <p:cNvPr id="89091" name="Rectangle 3"/>
          <p:cNvSpPr>
            <a:spLocks noGrp="1" noChangeArrowheads="1"/>
          </p:cNvSpPr>
          <p:nvPr>
            <p:ph type="dt" idx="1"/>
          </p:nvPr>
        </p:nvSpPr>
        <p:spPr bwMode="auto">
          <a:xfrm>
            <a:off x="3841750" y="0"/>
            <a:ext cx="29384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hu-HU"/>
          </a:p>
        </p:txBody>
      </p:sp>
      <p:sp>
        <p:nvSpPr>
          <p:cNvPr id="36868" name="Rectangle 4"/>
          <p:cNvSpPr>
            <a:spLocks noGrp="1" noRot="1" noChangeAspect="1" noChangeArrowheads="1" noTextEdit="1"/>
          </p:cNvSpPr>
          <p:nvPr>
            <p:ph type="sldImg" idx="2"/>
          </p:nvPr>
        </p:nvSpPr>
        <p:spPr bwMode="auto">
          <a:xfrm>
            <a:off x="909638" y="744538"/>
            <a:ext cx="4964112"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3" name="Rectangle 5"/>
          <p:cNvSpPr>
            <a:spLocks noGrp="1" noChangeArrowheads="1"/>
          </p:cNvSpPr>
          <p:nvPr>
            <p:ph type="body" sz="quarter" idx="3"/>
          </p:nvPr>
        </p:nvSpPr>
        <p:spPr bwMode="auto">
          <a:xfrm>
            <a:off x="677863" y="4714875"/>
            <a:ext cx="54260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u-HU" noProof="0" smtClean="0"/>
              <a:t>Mintaszöveg szerkesztése</a:t>
            </a:r>
          </a:p>
          <a:p>
            <a:pPr lvl="1"/>
            <a:r>
              <a:rPr lang="hu-HU" noProof="0" smtClean="0"/>
              <a:t>Második szint</a:t>
            </a:r>
          </a:p>
          <a:p>
            <a:pPr lvl="2"/>
            <a:r>
              <a:rPr lang="hu-HU" noProof="0" smtClean="0"/>
              <a:t>Harmadik szint</a:t>
            </a:r>
          </a:p>
          <a:p>
            <a:pPr lvl="3"/>
            <a:r>
              <a:rPr lang="hu-HU" noProof="0" smtClean="0"/>
              <a:t>Negyedik szint</a:t>
            </a:r>
          </a:p>
          <a:p>
            <a:pPr lvl="4"/>
            <a:r>
              <a:rPr lang="hu-HU" noProof="0" smtClean="0"/>
              <a:t>Ötödik szint</a:t>
            </a:r>
          </a:p>
        </p:txBody>
      </p:sp>
      <p:sp>
        <p:nvSpPr>
          <p:cNvPr id="89094" name="Rectangle 6"/>
          <p:cNvSpPr>
            <a:spLocks noGrp="1" noChangeArrowheads="1"/>
          </p:cNvSpPr>
          <p:nvPr>
            <p:ph type="ftr" sz="quarter" idx="4"/>
          </p:nvPr>
        </p:nvSpPr>
        <p:spPr bwMode="auto">
          <a:xfrm>
            <a:off x="0" y="9428163"/>
            <a:ext cx="29384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hu-HU"/>
          </a:p>
        </p:txBody>
      </p:sp>
      <p:sp>
        <p:nvSpPr>
          <p:cNvPr id="89095" name="Rectangle 7"/>
          <p:cNvSpPr>
            <a:spLocks noGrp="1" noChangeArrowheads="1"/>
          </p:cNvSpPr>
          <p:nvPr>
            <p:ph type="sldNum" sz="quarter" idx="5"/>
          </p:nvPr>
        </p:nvSpPr>
        <p:spPr bwMode="auto">
          <a:xfrm>
            <a:off x="3841750" y="9428163"/>
            <a:ext cx="29384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7AFDE10-B057-4073-A551-684EE9F7950A}" type="slidenum">
              <a:rPr lang="hu-HU" altLang="hu-HU"/>
              <a:pPr>
                <a:defRPr/>
              </a:pPr>
              <a:t>‹#›</a:t>
            </a:fld>
            <a:endParaRPr lang="hu-HU" altLang="hu-HU"/>
          </a:p>
        </p:txBody>
      </p:sp>
    </p:spTree>
    <p:extLst>
      <p:ext uri="{BB962C8B-B14F-4D97-AF65-F5344CB8AC3E}">
        <p14:creationId xmlns:p14="http://schemas.microsoft.com/office/powerpoint/2010/main" val="4082875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lvl1pPr>
              <a:defRPr/>
            </a:lvl1pPr>
          </a:lstStyle>
          <a:p>
            <a:pPr>
              <a:defRPr/>
            </a:pPr>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57919FA1-61FC-4C2F-99AE-03A4A272CB1B}" type="slidenum">
              <a:rPr lang="hu-HU" altLang="hu-HU"/>
              <a:pPr>
                <a:defRPr/>
              </a:pPr>
              <a:t>‹#›</a:t>
            </a:fld>
            <a:endParaRPr lang="hu-HU" altLang="hu-HU"/>
          </a:p>
        </p:txBody>
      </p:sp>
    </p:spTree>
    <p:extLst>
      <p:ext uri="{BB962C8B-B14F-4D97-AF65-F5344CB8AC3E}">
        <p14:creationId xmlns:p14="http://schemas.microsoft.com/office/powerpoint/2010/main" val="2027365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7D066C82-E288-49C4-B5EB-21DF4620BC16}" type="slidenum">
              <a:rPr lang="hu-HU" altLang="hu-HU"/>
              <a:pPr>
                <a:defRPr/>
              </a:pPr>
              <a:t>‹#›</a:t>
            </a:fld>
            <a:endParaRPr lang="hu-HU" altLang="hu-HU"/>
          </a:p>
        </p:txBody>
      </p:sp>
    </p:spTree>
    <p:extLst>
      <p:ext uri="{BB962C8B-B14F-4D97-AF65-F5344CB8AC3E}">
        <p14:creationId xmlns:p14="http://schemas.microsoft.com/office/powerpoint/2010/main" val="3974762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CFC9AFC4-FA0E-4A2E-8B42-41721765A1EC}" type="slidenum">
              <a:rPr lang="hu-HU" altLang="hu-HU"/>
              <a:pPr>
                <a:defRPr/>
              </a:pPr>
              <a:t>‹#›</a:t>
            </a:fld>
            <a:endParaRPr lang="hu-HU" altLang="hu-HU"/>
          </a:p>
        </p:txBody>
      </p:sp>
    </p:spTree>
    <p:extLst>
      <p:ext uri="{BB962C8B-B14F-4D97-AF65-F5344CB8AC3E}">
        <p14:creationId xmlns:p14="http://schemas.microsoft.com/office/powerpoint/2010/main" val="2968086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64F0E550-47E0-4263-94F7-3085B80921B5}" type="slidenum">
              <a:rPr lang="hu-HU" altLang="hu-HU"/>
              <a:pPr>
                <a:defRPr/>
              </a:pPr>
              <a:t>‹#›</a:t>
            </a:fld>
            <a:endParaRPr lang="hu-HU" altLang="hu-HU"/>
          </a:p>
        </p:txBody>
      </p:sp>
    </p:spTree>
    <p:extLst>
      <p:ext uri="{BB962C8B-B14F-4D97-AF65-F5344CB8AC3E}">
        <p14:creationId xmlns:p14="http://schemas.microsoft.com/office/powerpoint/2010/main" val="681861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lvl1pPr>
              <a:defRPr/>
            </a:lvl1pPr>
          </a:lstStyle>
          <a:p>
            <a:pPr>
              <a:defRPr/>
            </a:pPr>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82CA704B-509C-4FDA-BFA2-FD8E98432980}" type="slidenum">
              <a:rPr lang="hu-HU" altLang="hu-HU"/>
              <a:pPr>
                <a:defRPr/>
              </a:pPr>
              <a:t>‹#›</a:t>
            </a:fld>
            <a:endParaRPr lang="hu-HU" altLang="hu-HU"/>
          </a:p>
        </p:txBody>
      </p:sp>
    </p:spTree>
    <p:extLst>
      <p:ext uri="{BB962C8B-B14F-4D97-AF65-F5344CB8AC3E}">
        <p14:creationId xmlns:p14="http://schemas.microsoft.com/office/powerpoint/2010/main" val="587691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3"/>
          <p:cNvSpPr>
            <a:spLocks noGrp="1"/>
          </p:cNvSpPr>
          <p:nvPr>
            <p:ph type="dt" sz="half" idx="10"/>
          </p:nvPr>
        </p:nvSpPr>
        <p:spPr/>
        <p:txBody>
          <a:bodyPr/>
          <a:lstStyle>
            <a:lvl1pPr>
              <a:defRPr/>
            </a:lvl1pPr>
          </a:lstStyle>
          <a:p>
            <a:pPr>
              <a:defRPr/>
            </a:pPr>
            <a:endParaRPr lang="hu-HU"/>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5C3D20ED-B299-49C9-9799-4EFDD04EC89A}" type="slidenum">
              <a:rPr lang="hu-HU" altLang="hu-HU"/>
              <a:pPr>
                <a:defRPr/>
              </a:pPr>
              <a:t>‹#›</a:t>
            </a:fld>
            <a:endParaRPr lang="hu-HU" altLang="hu-HU"/>
          </a:p>
        </p:txBody>
      </p:sp>
    </p:spTree>
    <p:extLst>
      <p:ext uri="{BB962C8B-B14F-4D97-AF65-F5344CB8AC3E}">
        <p14:creationId xmlns:p14="http://schemas.microsoft.com/office/powerpoint/2010/main" val="2790178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3"/>
          <p:cNvSpPr>
            <a:spLocks noGrp="1"/>
          </p:cNvSpPr>
          <p:nvPr>
            <p:ph type="dt" sz="half" idx="10"/>
          </p:nvPr>
        </p:nvSpPr>
        <p:spPr/>
        <p:txBody>
          <a:bodyPr/>
          <a:lstStyle>
            <a:lvl1pPr>
              <a:defRPr/>
            </a:lvl1pPr>
          </a:lstStyle>
          <a:p>
            <a:pPr>
              <a:defRPr/>
            </a:pPr>
            <a:endParaRPr lang="hu-HU"/>
          </a:p>
        </p:txBody>
      </p:sp>
      <p:sp>
        <p:nvSpPr>
          <p:cNvPr id="8" name="Élőláb helye 4"/>
          <p:cNvSpPr>
            <a:spLocks noGrp="1"/>
          </p:cNvSpPr>
          <p:nvPr>
            <p:ph type="ftr" sz="quarter" idx="11"/>
          </p:nvPr>
        </p:nvSpPr>
        <p:spPr/>
        <p:txBody>
          <a:bodyPr/>
          <a:lstStyle>
            <a:lvl1pPr>
              <a:defRPr/>
            </a:lvl1pPr>
          </a:lstStyle>
          <a:p>
            <a:pPr>
              <a:defRPr/>
            </a:pPr>
            <a:endParaRPr lang="hu-HU"/>
          </a:p>
        </p:txBody>
      </p:sp>
      <p:sp>
        <p:nvSpPr>
          <p:cNvPr id="9" name="Dia számának helye 5"/>
          <p:cNvSpPr>
            <a:spLocks noGrp="1"/>
          </p:cNvSpPr>
          <p:nvPr>
            <p:ph type="sldNum" sz="quarter" idx="12"/>
          </p:nvPr>
        </p:nvSpPr>
        <p:spPr/>
        <p:txBody>
          <a:bodyPr/>
          <a:lstStyle>
            <a:lvl1pPr>
              <a:defRPr/>
            </a:lvl1pPr>
          </a:lstStyle>
          <a:p>
            <a:pPr>
              <a:defRPr/>
            </a:pPr>
            <a:fld id="{79369FEB-8D43-4585-AE1A-394F6C789883}" type="slidenum">
              <a:rPr lang="hu-HU" altLang="hu-HU"/>
              <a:pPr>
                <a:defRPr/>
              </a:pPr>
              <a:t>‹#›</a:t>
            </a:fld>
            <a:endParaRPr lang="hu-HU" altLang="hu-HU"/>
          </a:p>
        </p:txBody>
      </p:sp>
    </p:spTree>
    <p:extLst>
      <p:ext uri="{BB962C8B-B14F-4D97-AF65-F5344CB8AC3E}">
        <p14:creationId xmlns:p14="http://schemas.microsoft.com/office/powerpoint/2010/main" val="2234360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3"/>
          <p:cNvSpPr>
            <a:spLocks noGrp="1"/>
          </p:cNvSpPr>
          <p:nvPr>
            <p:ph type="dt" sz="half" idx="10"/>
          </p:nvPr>
        </p:nvSpPr>
        <p:spPr/>
        <p:txBody>
          <a:bodyPr/>
          <a:lstStyle>
            <a:lvl1pPr>
              <a:defRPr/>
            </a:lvl1pPr>
          </a:lstStyle>
          <a:p>
            <a:pPr>
              <a:defRPr/>
            </a:pPr>
            <a:endParaRPr lang="hu-HU"/>
          </a:p>
        </p:txBody>
      </p:sp>
      <p:sp>
        <p:nvSpPr>
          <p:cNvPr id="4" name="Élőláb helye 4"/>
          <p:cNvSpPr>
            <a:spLocks noGrp="1"/>
          </p:cNvSpPr>
          <p:nvPr>
            <p:ph type="ftr" sz="quarter" idx="11"/>
          </p:nvPr>
        </p:nvSpPr>
        <p:spPr/>
        <p:txBody>
          <a:bodyPr/>
          <a:lstStyle>
            <a:lvl1pPr>
              <a:defRPr/>
            </a:lvl1pPr>
          </a:lstStyle>
          <a:p>
            <a:pPr>
              <a:defRPr/>
            </a:pPr>
            <a:endParaRPr lang="hu-HU"/>
          </a:p>
        </p:txBody>
      </p:sp>
      <p:sp>
        <p:nvSpPr>
          <p:cNvPr id="5" name="Dia számának helye 5"/>
          <p:cNvSpPr>
            <a:spLocks noGrp="1"/>
          </p:cNvSpPr>
          <p:nvPr>
            <p:ph type="sldNum" sz="quarter" idx="12"/>
          </p:nvPr>
        </p:nvSpPr>
        <p:spPr/>
        <p:txBody>
          <a:bodyPr/>
          <a:lstStyle>
            <a:lvl1pPr>
              <a:defRPr/>
            </a:lvl1pPr>
          </a:lstStyle>
          <a:p>
            <a:pPr>
              <a:defRPr/>
            </a:pPr>
            <a:fld id="{938466A9-F6BB-479A-A37E-939744A90C3C}" type="slidenum">
              <a:rPr lang="hu-HU" altLang="hu-HU"/>
              <a:pPr>
                <a:defRPr/>
              </a:pPr>
              <a:t>‹#›</a:t>
            </a:fld>
            <a:endParaRPr lang="hu-HU" altLang="hu-HU"/>
          </a:p>
        </p:txBody>
      </p:sp>
    </p:spTree>
    <p:extLst>
      <p:ext uri="{BB962C8B-B14F-4D97-AF65-F5344CB8AC3E}">
        <p14:creationId xmlns:p14="http://schemas.microsoft.com/office/powerpoint/2010/main" val="2549866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3"/>
          <p:cNvSpPr>
            <a:spLocks noGrp="1"/>
          </p:cNvSpPr>
          <p:nvPr>
            <p:ph type="dt" sz="half" idx="10"/>
          </p:nvPr>
        </p:nvSpPr>
        <p:spPr/>
        <p:txBody>
          <a:bodyPr/>
          <a:lstStyle>
            <a:lvl1pPr>
              <a:defRPr/>
            </a:lvl1pPr>
          </a:lstStyle>
          <a:p>
            <a:pPr>
              <a:defRPr/>
            </a:pPr>
            <a:endParaRPr lang="hu-HU"/>
          </a:p>
        </p:txBody>
      </p:sp>
      <p:sp>
        <p:nvSpPr>
          <p:cNvPr id="3" name="Élőláb helye 4"/>
          <p:cNvSpPr>
            <a:spLocks noGrp="1"/>
          </p:cNvSpPr>
          <p:nvPr>
            <p:ph type="ftr" sz="quarter" idx="11"/>
          </p:nvPr>
        </p:nvSpPr>
        <p:spPr/>
        <p:txBody>
          <a:bodyPr/>
          <a:lstStyle>
            <a:lvl1pPr>
              <a:defRPr/>
            </a:lvl1pPr>
          </a:lstStyle>
          <a:p>
            <a:pPr>
              <a:defRPr/>
            </a:pPr>
            <a:endParaRPr lang="hu-HU"/>
          </a:p>
        </p:txBody>
      </p:sp>
      <p:sp>
        <p:nvSpPr>
          <p:cNvPr id="4" name="Dia számának helye 5"/>
          <p:cNvSpPr>
            <a:spLocks noGrp="1"/>
          </p:cNvSpPr>
          <p:nvPr>
            <p:ph type="sldNum" sz="quarter" idx="12"/>
          </p:nvPr>
        </p:nvSpPr>
        <p:spPr/>
        <p:txBody>
          <a:bodyPr/>
          <a:lstStyle>
            <a:lvl1pPr>
              <a:defRPr/>
            </a:lvl1pPr>
          </a:lstStyle>
          <a:p>
            <a:pPr>
              <a:defRPr/>
            </a:pPr>
            <a:fld id="{8F9FFFA1-5FD4-4939-90B4-629188555E30}" type="slidenum">
              <a:rPr lang="hu-HU" altLang="hu-HU"/>
              <a:pPr>
                <a:defRPr/>
              </a:pPr>
              <a:t>‹#›</a:t>
            </a:fld>
            <a:endParaRPr lang="hu-HU" altLang="hu-HU"/>
          </a:p>
        </p:txBody>
      </p:sp>
    </p:spTree>
    <p:extLst>
      <p:ext uri="{BB962C8B-B14F-4D97-AF65-F5344CB8AC3E}">
        <p14:creationId xmlns:p14="http://schemas.microsoft.com/office/powerpoint/2010/main" val="2886590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pPr>
              <a:defRPr/>
            </a:pPr>
            <a:endParaRPr lang="hu-HU"/>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46998EE0-439A-4347-9D2E-3C1C8A170639}" type="slidenum">
              <a:rPr lang="hu-HU" altLang="hu-HU"/>
              <a:pPr>
                <a:defRPr/>
              </a:pPr>
              <a:t>‹#›</a:t>
            </a:fld>
            <a:endParaRPr lang="hu-HU" altLang="hu-HU"/>
          </a:p>
        </p:txBody>
      </p:sp>
    </p:spTree>
    <p:extLst>
      <p:ext uri="{BB962C8B-B14F-4D97-AF65-F5344CB8AC3E}">
        <p14:creationId xmlns:p14="http://schemas.microsoft.com/office/powerpoint/2010/main" val="1327964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smtClean="0"/>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pPr>
              <a:defRPr/>
            </a:pPr>
            <a:endParaRPr lang="hu-HU"/>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1DE253B2-16C0-41D3-A5F0-BC1FE46CF8B2}" type="slidenum">
              <a:rPr lang="hu-HU" altLang="hu-HU"/>
              <a:pPr>
                <a:defRPr/>
              </a:pPr>
              <a:t>‹#›</a:t>
            </a:fld>
            <a:endParaRPr lang="hu-HU" altLang="hu-HU"/>
          </a:p>
        </p:txBody>
      </p:sp>
    </p:spTree>
    <p:extLst>
      <p:ext uri="{BB962C8B-B14F-4D97-AF65-F5344CB8AC3E}">
        <p14:creationId xmlns:p14="http://schemas.microsoft.com/office/powerpoint/2010/main" val="360912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Cím hely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u-HU" altLang="hu-HU" dirty="0" smtClean="0"/>
              <a:t>Mintacím szerkesztése</a:t>
            </a:r>
          </a:p>
        </p:txBody>
      </p:sp>
      <p:sp>
        <p:nvSpPr>
          <p:cNvPr id="1027" name="Szöveg hely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u-HU" altLang="hu-HU" dirty="0" smtClean="0"/>
              <a:t>Mintaszöveg szerkesztése</a:t>
            </a:r>
          </a:p>
          <a:p>
            <a:pPr lvl="1"/>
            <a:r>
              <a:rPr lang="hu-HU" altLang="hu-HU" dirty="0" smtClean="0"/>
              <a:t>Második szint</a:t>
            </a:r>
          </a:p>
          <a:p>
            <a:pPr lvl="2"/>
            <a:r>
              <a:rPr lang="hu-HU" altLang="hu-HU" dirty="0" smtClean="0"/>
              <a:t>Harmadik szint</a:t>
            </a:r>
          </a:p>
          <a:p>
            <a:pPr lvl="3"/>
            <a:r>
              <a:rPr lang="hu-HU" altLang="hu-HU" dirty="0" smtClean="0"/>
              <a:t>Negyedik szint</a:t>
            </a:r>
          </a:p>
          <a:p>
            <a:pPr lvl="4"/>
            <a:r>
              <a:rPr lang="hu-HU" altLang="hu-HU" dirty="0" smtClean="0"/>
              <a:t>Ötödik szint</a:t>
            </a:r>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cs typeface="Arial" charset="0"/>
              </a:defRPr>
            </a:lvl1pPr>
          </a:lstStyle>
          <a:p>
            <a:pPr>
              <a:defRPr/>
            </a:pPr>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cs typeface="Arial" charset="0"/>
              </a:defRPr>
            </a:lvl1pPr>
          </a:lstStyle>
          <a:p>
            <a:pPr>
              <a:defRPr/>
            </a:pPr>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64D5A0B7-BBAE-4C25-96B2-04AD5F132ADE}" type="slidenum">
              <a:rPr lang="hu-HU" altLang="hu-HU"/>
              <a:pPr>
                <a:defRPr/>
              </a:pPr>
              <a:t>‹#›</a:t>
            </a:fld>
            <a:endParaRPr lang="hu-HU" altLang="hu-HU"/>
          </a:p>
        </p:txBody>
      </p:sp>
    </p:spTree>
  </p:cSld>
  <p:clrMap bg1="lt1" tx1="dk1" bg2="lt2" tx2="dk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hf sldNum="0" hdr="0" ftr="0" dt="0"/>
  <p:txStyles>
    <p:titleStyle>
      <a:lvl1pPr algn="ctr" rtl="0" eaLnBrk="0" fontAlgn="base" hangingPunct="0">
        <a:spcBef>
          <a:spcPct val="0"/>
        </a:spcBef>
        <a:spcAft>
          <a:spcPct val="0"/>
        </a:spcAft>
        <a:defRPr sz="4400" kern="1200">
          <a:solidFill>
            <a:schemeClr val="tx1"/>
          </a:solidFill>
          <a:latin typeface="Times New Roman" panose="02020603050405020304" pitchFamily="18" charset="0"/>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Times New Roman" panose="02020603050405020304" pitchFamily="18"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Times New Roman" panose="02020603050405020304" pitchFamily="18"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Times New Roman" panose="02020603050405020304" pitchFamily="18"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Times New Roman" panose="02020603050405020304" pitchFamily="18"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4"/>
          <p:cNvSpPr>
            <a:spLocks noChangeArrowheads="1"/>
          </p:cNvSpPr>
          <p:nvPr/>
        </p:nvSpPr>
        <p:spPr bwMode="auto">
          <a:xfrm>
            <a:off x="901700" y="2346325"/>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hu-HU" altLang="hu-HU" sz="4400">
              <a:solidFill>
                <a:schemeClr val="tx2"/>
              </a:solidFill>
              <a:latin typeface="Times New Roman" pitchFamily="18" charset="0"/>
            </a:endParaRPr>
          </a:p>
        </p:txBody>
      </p:sp>
      <p:pic>
        <p:nvPicPr>
          <p:cNvPr id="5" name="Kép 1"/>
          <p:cNvPicPr>
            <a:picLocks noChangeAspect="1"/>
          </p:cNvPicPr>
          <p:nvPr/>
        </p:nvPicPr>
        <p:blipFill>
          <a:blip r:embed="rId2" cstate="print"/>
          <a:srcRect l="34082" t="8434" r="33728" b="47385"/>
          <a:stretch>
            <a:fillRect/>
          </a:stretch>
        </p:blipFill>
        <p:spPr bwMode="auto">
          <a:xfrm>
            <a:off x="7775320" y="0"/>
            <a:ext cx="1368680" cy="1307367"/>
          </a:xfrm>
          <a:prstGeom prst="ellipse">
            <a:avLst/>
          </a:prstGeom>
          <a:ln>
            <a:noFill/>
          </a:ln>
          <a:effectLst>
            <a:softEdge rad="112500"/>
          </a:effectLst>
        </p:spPr>
      </p:pic>
      <p:sp>
        <p:nvSpPr>
          <p:cNvPr id="3" name="Cím 2"/>
          <p:cNvSpPr>
            <a:spLocks noGrp="1"/>
          </p:cNvSpPr>
          <p:nvPr>
            <p:ph type="ctrTitle"/>
          </p:nvPr>
        </p:nvSpPr>
        <p:spPr>
          <a:xfrm>
            <a:off x="687260" y="2346325"/>
            <a:ext cx="7772400" cy="1470025"/>
          </a:xfrm>
        </p:spPr>
        <p:txBody>
          <a:bodyPr/>
          <a:lstStyle/>
          <a:p>
            <a:r>
              <a:rPr lang="hu-HU" b="1" dirty="0" smtClean="0"/>
              <a:t/>
            </a:r>
            <a:br>
              <a:rPr lang="hu-HU" b="1" dirty="0" smtClean="0"/>
            </a:br>
            <a:r>
              <a:rPr lang="hu-HU" b="1" dirty="0" smtClean="0"/>
              <a:t/>
            </a:r>
            <a:br>
              <a:rPr lang="hu-HU" b="1" dirty="0" smtClean="0"/>
            </a:br>
            <a:r>
              <a:rPr lang="hu-HU" b="1" dirty="0" smtClean="0"/>
              <a:t/>
            </a:r>
            <a:br>
              <a:rPr lang="hu-HU" b="1" dirty="0" smtClean="0"/>
            </a:br>
            <a:r>
              <a:rPr lang="hu-HU" sz="2400" b="1" dirty="0" smtClean="0"/>
              <a:t>Bevezetés </a:t>
            </a:r>
            <a:r>
              <a:rPr lang="hu-HU" sz="2400" b="1" dirty="0"/>
              <a:t>az Európai Unió egyes, kiemelt jelentőségű szakpolitikáiba</a:t>
            </a:r>
            <a:br>
              <a:rPr lang="hu-HU" sz="2400" b="1" dirty="0"/>
            </a:br>
            <a:r>
              <a:rPr lang="hu-HU" sz="2400" b="1" dirty="0"/>
              <a:t/>
            </a:r>
            <a:br>
              <a:rPr lang="hu-HU" sz="2400" b="1" dirty="0"/>
            </a:br>
            <a:r>
              <a:rPr lang="hu-HU" sz="2400" b="1" dirty="0"/>
              <a:t>Az Európai Unió politikáinak </a:t>
            </a:r>
            <a:r>
              <a:rPr lang="hu-HU" sz="2400" b="1" dirty="0" smtClean="0"/>
              <a:t>áttekintése</a:t>
            </a:r>
            <a:br>
              <a:rPr lang="hu-HU" sz="2400" b="1" dirty="0" smtClean="0"/>
            </a:br>
            <a:r>
              <a:rPr lang="hu-HU" sz="2400" b="1" dirty="0" smtClean="0"/>
              <a:t>Az EU koordináció irányításának magyarországi rendje</a:t>
            </a:r>
            <a:br>
              <a:rPr lang="hu-HU" sz="2400" b="1" dirty="0" smtClean="0"/>
            </a:br>
            <a:r>
              <a:rPr lang="hu-HU" b="1" dirty="0"/>
              <a:t/>
            </a:r>
            <a:br>
              <a:rPr lang="hu-HU" b="1" dirty="0"/>
            </a:br>
            <a:r>
              <a:rPr lang="hu-HU" sz="2200" dirty="0" smtClean="0"/>
              <a:t>dr</a:t>
            </a:r>
            <a:r>
              <a:rPr lang="hu-HU" sz="2200" dirty="0"/>
              <a:t>. Schmitt Pál Péter</a:t>
            </a:r>
            <a:br>
              <a:rPr lang="hu-HU" sz="2200" dirty="0"/>
            </a:br>
            <a:r>
              <a:rPr lang="hu-HU" sz="2200" dirty="0"/>
              <a:t/>
            </a:r>
            <a:br>
              <a:rPr lang="hu-HU" sz="2200" dirty="0"/>
            </a:br>
            <a:r>
              <a:rPr lang="hu-HU" sz="2200" dirty="0"/>
              <a:t>Nemzeti Közszolgálati Egyetem</a:t>
            </a:r>
            <a:br>
              <a:rPr lang="hu-HU" sz="2200" dirty="0"/>
            </a:br>
            <a:r>
              <a:rPr lang="hu-HU" sz="2200" dirty="0"/>
              <a:t>Nemzetközi és Európai Tanulmányok Kar</a:t>
            </a:r>
            <a:r>
              <a:rPr lang="hu-HU" b="1" dirty="0"/>
              <a:t/>
            </a:r>
            <a:br>
              <a:rPr lang="hu-HU" b="1" dirty="0"/>
            </a:br>
            <a:endParaRPr lang="hu-HU" dirty="0"/>
          </a:p>
        </p:txBody>
      </p:sp>
      <p:sp>
        <p:nvSpPr>
          <p:cNvPr id="4" name="Szövegdoboz 3"/>
          <p:cNvSpPr txBox="1"/>
          <p:nvPr/>
        </p:nvSpPr>
        <p:spPr>
          <a:xfrm>
            <a:off x="3203848" y="5229200"/>
            <a:ext cx="5112568" cy="369332"/>
          </a:xfrm>
          <a:prstGeom prst="rect">
            <a:avLst/>
          </a:prstGeom>
          <a:noFill/>
        </p:spPr>
        <p:txBody>
          <a:bodyPr wrap="square" rtlCol="0">
            <a:spAutoFit/>
          </a:bodyPr>
          <a:lstStyle/>
          <a:p>
            <a:endParaRPr lang="hu-H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Szakpolitikák III</a:t>
            </a:r>
            <a:endParaRPr lang="hu-HU" dirty="0"/>
          </a:p>
        </p:txBody>
      </p:sp>
      <p:sp>
        <p:nvSpPr>
          <p:cNvPr id="3" name="Tartalom helye 2"/>
          <p:cNvSpPr>
            <a:spLocks noGrp="1"/>
          </p:cNvSpPr>
          <p:nvPr>
            <p:ph idx="1"/>
          </p:nvPr>
        </p:nvSpPr>
        <p:spPr/>
        <p:txBody>
          <a:bodyPr/>
          <a:lstStyle/>
          <a:p>
            <a:pPr marL="0" indent="0">
              <a:buNone/>
            </a:pPr>
            <a:r>
              <a:rPr lang="hu-HU" sz="2800" dirty="0" smtClean="0"/>
              <a:t>Megosztott hatáskörök (példálózó jelleggel):</a:t>
            </a:r>
          </a:p>
          <a:p>
            <a:pPr algn="just"/>
            <a:r>
              <a:rPr lang="hu-HU" sz="2800" dirty="0"/>
              <a:t>egységes </a:t>
            </a:r>
            <a:r>
              <a:rPr lang="hu-HU" sz="2800" dirty="0" smtClean="0"/>
              <a:t>piac, foglalkoztatás </a:t>
            </a:r>
            <a:r>
              <a:rPr lang="hu-HU" sz="2800" dirty="0"/>
              <a:t>és szociális </a:t>
            </a:r>
            <a:r>
              <a:rPr lang="hu-HU" sz="2800" dirty="0" smtClean="0"/>
              <a:t>kérdések, gazdasági</a:t>
            </a:r>
            <a:r>
              <a:rPr lang="hu-HU" sz="2800" dirty="0"/>
              <a:t>, társadalmi és területi </a:t>
            </a:r>
            <a:r>
              <a:rPr lang="hu-HU" sz="2800" dirty="0" smtClean="0"/>
              <a:t>kohézió, mezőgazdaság, halászat, környezetvédelem, fogyasztóvédelem, közlekedéspolitika, transzeurópai hálózatok, energiapolitika, a </a:t>
            </a:r>
            <a:r>
              <a:rPr lang="hu-HU" sz="2800" dirty="0"/>
              <a:t>biztonság és a jog </a:t>
            </a:r>
            <a:r>
              <a:rPr lang="hu-HU" sz="2800" dirty="0" smtClean="0"/>
              <a:t>érvényesülése, közegészségügy, kutatás </a:t>
            </a:r>
            <a:r>
              <a:rPr lang="hu-HU" sz="2800" dirty="0"/>
              <a:t>és </a:t>
            </a:r>
            <a:r>
              <a:rPr lang="hu-HU" sz="2800" dirty="0" smtClean="0"/>
              <a:t>űrpolitika, fejlesztési </a:t>
            </a:r>
            <a:r>
              <a:rPr lang="hu-HU" sz="2800" dirty="0"/>
              <a:t>együttműködés és humanitárius segítségnyújtás</a:t>
            </a:r>
          </a:p>
          <a:p>
            <a:endParaRPr lang="hu-HU" dirty="0"/>
          </a:p>
          <a:p>
            <a:endParaRPr lang="hu-HU" dirty="0"/>
          </a:p>
        </p:txBody>
      </p:sp>
    </p:spTree>
    <p:extLst>
      <p:ext uri="{BB962C8B-B14F-4D97-AF65-F5344CB8AC3E}">
        <p14:creationId xmlns:p14="http://schemas.microsoft.com/office/powerpoint/2010/main" val="2207633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Szakpolitikák </a:t>
            </a:r>
            <a:r>
              <a:rPr lang="hu-HU" dirty="0" smtClean="0"/>
              <a:t>IV</a:t>
            </a:r>
            <a:endParaRPr lang="hu-HU" dirty="0"/>
          </a:p>
        </p:txBody>
      </p:sp>
      <p:sp>
        <p:nvSpPr>
          <p:cNvPr id="3" name="Tartalom helye 2"/>
          <p:cNvSpPr>
            <a:spLocks noGrp="1"/>
          </p:cNvSpPr>
          <p:nvPr>
            <p:ph idx="1"/>
          </p:nvPr>
        </p:nvSpPr>
        <p:spPr/>
        <p:txBody>
          <a:bodyPr/>
          <a:lstStyle/>
          <a:p>
            <a:pPr marL="0" indent="0">
              <a:buNone/>
            </a:pPr>
            <a:r>
              <a:rPr lang="hu-HU" dirty="0"/>
              <a:t>Támogató </a:t>
            </a:r>
            <a:r>
              <a:rPr lang="hu-HU" dirty="0" smtClean="0"/>
              <a:t>(nemzeti) hatáskörök</a:t>
            </a:r>
            <a:r>
              <a:rPr lang="hu-HU" dirty="0"/>
              <a:t>:</a:t>
            </a:r>
          </a:p>
          <a:p>
            <a:r>
              <a:rPr lang="hu-HU" dirty="0" smtClean="0"/>
              <a:t>egészségügy</a:t>
            </a:r>
            <a:endParaRPr lang="hu-HU" dirty="0"/>
          </a:p>
          <a:p>
            <a:r>
              <a:rPr lang="hu-HU" dirty="0"/>
              <a:t>iparpolitika</a:t>
            </a:r>
          </a:p>
          <a:p>
            <a:r>
              <a:rPr lang="hu-HU" dirty="0"/>
              <a:t>kultúra</a:t>
            </a:r>
          </a:p>
          <a:p>
            <a:r>
              <a:rPr lang="hu-HU" dirty="0"/>
              <a:t>turizmus</a:t>
            </a:r>
          </a:p>
          <a:p>
            <a:r>
              <a:rPr lang="hu-HU" dirty="0"/>
              <a:t>oktatás, képzés, ifjúságügy és sport</a:t>
            </a:r>
          </a:p>
          <a:p>
            <a:r>
              <a:rPr lang="hu-HU" dirty="0"/>
              <a:t>polgári védelem</a:t>
            </a:r>
          </a:p>
          <a:p>
            <a:r>
              <a:rPr lang="hu-HU" dirty="0"/>
              <a:t>igazgatási együttműködés</a:t>
            </a:r>
          </a:p>
          <a:p>
            <a:endParaRPr lang="hu-HU" dirty="0"/>
          </a:p>
        </p:txBody>
      </p:sp>
    </p:spTree>
    <p:extLst>
      <p:ext uri="{BB962C8B-B14F-4D97-AF65-F5344CB8AC3E}">
        <p14:creationId xmlns:p14="http://schemas.microsoft.com/office/powerpoint/2010/main" val="1003167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Szakpolitikák V </a:t>
            </a:r>
          </a:p>
        </p:txBody>
      </p:sp>
      <p:sp>
        <p:nvSpPr>
          <p:cNvPr id="3" name="Tartalom helye 2"/>
          <p:cNvSpPr>
            <a:spLocks noGrp="1"/>
          </p:cNvSpPr>
          <p:nvPr>
            <p:ph idx="1"/>
          </p:nvPr>
        </p:nvSpPr>
        <p:spPr/>
        <p:txBody>
          <a:bodyPr/>
          <a:lstStyle/>
          <a:p>
            <a:pPr marL="0" indent="0">
              <a:buNone/>
            </a:pPr>
            <a:r>
              <a:rPr lang="hu-HU" sz="2800" dirty="0"/>
              <a:t>Különleges hatáskörök (</a:t>
            </a:r>
            <a:r>
              <a:rPr lang="hu-HU" sz="2800" dirty="0" err="1" smtClean="0"/>
              <a:t>kormányköziség</a:t>
            </a:r>
            <a:r>
              <a:rPr lang="hu-HU" sz="2800" dirty="0" smtClean="0"/>
              <a:t>)</a:t>
            </a:r>
            <a:endParaRPr lang="hu-HU" sz="2800" dirty="0"/>
          </a:p>
          <a:p>
            <a:pPr algn="just"/>
            <a:r>
              <a:rPr lang="hu-HU" sz="2800" dirty="0"/>
              <a:t>pl. közös </a:t>
            </a:r>
            <a:r>
              <a:rPr lang="hu-HU" sz="2800" dirty="0" err="1"/>
              <a:t>kül-</a:t>
            </a:r>
            <a:r>
              <a:rPr lang="hu-HU" sz="2800" dirty="0"/>
              <a:t> és biztonságpolitika: nem folyik jogalkotás, a politikát az Európai Tanács és a Tanács határozza meg és hajtja végre</a:t>
            </a:r>
          </a:p>
          <a:p>
            <a:pPr algn="just"/>
            <a:endParaRPr lang="hu-HU" sz="2800" dirty="0"/>
          </a:p>
          <a:p>
            <a:pPr marL="0" indent="0">
              <a:buNone/>
            </a:pPr>
            <a:r>
              <a:rPr lang="hu-HU" sz="2800" dirty="0"/>
              <a:t>Speciális horizontális kérdések (egyebek mellett)</a:t>
            </a:r>
          </a:p>
          <a:p>
            <a:pPr algn="just"/>
            <a:r>
              <a:rPr lang="hu-HU" sz="2800" dirty="0"/>
              <a:t>EU jövője – intézményi reformfolyamat </a:t>
            </a:r>
          </a:p>
          <a:p>
            <a:r>
              <a:rPr lang="hu-HU" sz="2800" dirty="0" err="1"/>
              <a:t>Brexit</a:t>
            </a:r>
            <a:endParaRPr lang="hu-HU" sz="2800" dirty="0"/>
          </a:p>
          <a:p>
            <a:endParaRPr lang="hu-HU" dirty="0"/>
          </a:p>
        </p:txBody>
      </p:sp>
    </p:spTree>
    <p:extLst>
      <p:ext uri="{BB962C8B-B14F-4D97-AF65-F5344CB8AC3E}">
        <p14:creationId xmlns:p14="http://schemas.microsoft.com/office/powerpoint/2010/main" val="1550521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Szakpolitikák VI</a:t>
            </a:r>
          </a:p>
        </p:txBody>
      </p:sp>
      <p:sp>
        <p:nvSpPr>
          <p:cNvPr id="3" name="Tartalom helye 2"/>
          <p:cNvSpPr>
            <a:spLocks noGrp="1"/>
          </p:cNvSpPr>
          <p:nvPr>
            <p:ph idx="1"/>
          </p:nvPr>
        </p:nvSpPr>
        <p:spPr/>
        <p:txBody>
          <a:bodyPr/>
          <a:lstStyle/>
          <a:p>
            <a:pPr marL="0" indent="0" algn="just">
              <a:buNone/>
            </a:pPr>
            <a:r>
              <a:rPr lang="hu-HU" sz="2800" dirty="0"/>
              <a:t>Az uniós hatáskörök gyakorlásának alapelvi korlátai</a:t>
            </a:r>
            <a:r>
              <a:rPr lang="hu-HU" sz="2800" dirty="0" smtClean="0"/>
              <a:t>:  </a:t>
            </a:r>
          </a:p>
          <a:p>
            <a:pPr algn="just"/>
            <a:r>
              <a:rPr lang="hu-HU" sz="2800" dirty="0" smtClean="0"/>
              <a:t>arányosság: az uniós intézkedések tartalma és hatálya nem mehet azon túl, ami a Szerződésekben foglalt célkitűzések eléréséhez szükséges</a:t>
            </a:r>
          </a:p>
          <a:p>
            <a:pPr algn="just"/>
            <a:r>
              <a:rPr lang="hu-HU" sz="2800" dirty="0" smtClean="0"/>
              <a:t>szubszidiaritás</a:t>
            </a:r>
            <a:r>
              <a:rPr lang="hu-HU" sz="2800" dirty="0"/>
              <a:t>: azokon a területeken, amelyek nem tartoznak kizárólagos hatáskörébe, az Unió csak akkor és annyiban jár el, amikor és amennyiben a javasolt intézkedés céljait az uniós országok nem tudják kielégítően megvalósítani, az Unió szintjén viszont jobban megvalósíthatók</a:t>
            </a:r>
          </a:p>
          <a:p>
            <a:endParaRPr lang="hu-HU" dirty="0"/>
          </a:p>
        </p:txBody>
      </p:sp>
    </p:spTree>
    <p:extLst>
      <p:ext uri="{BB962C8B-B14F-4D97-AF65-F5344CB8AC3E}">
        <p14:creationId xmlns:p14="http://schemas.microsoft.com/office/powerpoint/2010/main" val="1141852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EU koordináció rendje Magyarországon</a:t>
            </a:r>
          </a:p>
        </p:txBody>
      </p:sp>
      <p:sp>
        <p:nvSpPr>
          <p:cNvPr id="3" name="Tartalom helye 2"/>
          <p:cNvSpPr>
            <a:spLocks noGrp="1"/>
          </p:cNvSpPr>
          <p:nvPr>
            <p:ph idx="1"/>
          </p:nvPr>
        </p:nvSpPr>
        <p:spPr/>
        <p:txBody>
          <a:bodyPr/>
          <a:lstStyle/>
          <a:p>
            <a:pPr marL="0" indent="0" algn="just">
              <a:buNone/>
            </a:pPr>
            <a:r>
              <a:rPr lang="hu-HU" sz="2400" dirty="0" smtClean="0"/>
              <a:t>A tagállamok </a:t>
            </a:r>
            <a:r>
              <a:rPr lang="hu-HU" sz="2400" dirty="0"/>
              <a:t>uniós hatáskörbe tartozó </a:t>
            </a:r>
            <a:r>
              <a:rPr lang="hu-HU" sz="2400" dirty="0" smtClean="0"/>
              <a:t>ügyeinek belső rendje</a:t>
            </a:r>
          </a:p>
          <a:p>
            <a:pPr marL="0" indent="0">
              <a:buNone/>
            </a:pPr>
            <a:endParaRPr lang="hu-HU" sz="2400" dirty="0" smtClean="0"/>
          </a:p>
          <a:p>
            <a:pPr marL="0" indent="0" algn="just">
              <a:buNone/>
            </a:pPr>
            <a:r>
              <a:rPr lang="hu-HU" sz="2400" dirty="0" smtClean="0"/>
              <a:t>Célja: </a:t>
            </a:r>
            <a:r>
              <a:rPr lang="hu-HU" sz="2400" dirty="0"/>
              <a:t>nemzeti érdeket tükröző álláspont képviselete az EU különböző </a:t>
            </a:r>
            <a:r>
              <a:rPr lang="hu-HU" sz="2400" dirty="0" smtClean="0"/>
              <a:t>szerveiben, </a:t>
            </a:r>
            <a:r>
              <a:rPr lang="hu-HU" sz="2400" dirty="0"/>
              <a:t>„</a:t>
            </a:r>
            <a:r>
              <a:rPr lang="hu-HU" sz="2400" dirty="0" err="1"/>
              <a:t>single</a:t>
            </a:r>
            <a:r>
              <a:rPr lang="hu-HU" sz="2400" dirty="0"/>
              <a:t> </a:t>
            </a:r>
            <a:r>
              <a:rPr lang="hu-HU" sz="2400" dirty="0" err="1"/>
              <a:t>voice</a:t>
            </a:r>
            <a:r>
              <a:rPr lang="hu-HU" sz="2400" dirty="0" smtClean="0"/>
              <a:t>” biztosítása</a:t>
            </a:r>
            <a:endParaRPr lang="hu-HU" sz="2400" dirty="0"/>
          </a:p>
          <a:p>
            <a:pPr marL="0" indent="0" algn="just">
              <a:buNone/>
            </a:pPr>
            <a:endParaRPr lang="hu-HU" sz="2400" dirty="0"/>
          </a:p>
          <a:p>
            <a:pPr algn="just"/>
            <a:r>
              <a:rPr lang="hu-HU" sz="2400" dirty="0"/>
              <a:t>Diplomáciai szint: Brüsszeli Állandó Képviselet, Coreper I, Coreper II, PSC</a:t>
            </a:r>
          </a:p>
          <a:p>
            <a:pPr algn="just"/>
            <a:r>
              <a:rPr lang="hu-HU" sz="2400" dirty="0"/>
              <a:t>Szakértői szint: minisztériumi szakértői csoportok (EKTB)</a:t>
            </a:r>
          </a:p>
          <a:p>
            <a:pPr algn="just"/>
            <a:r>
              <a:rPr lang="hu-HU" sz="2400" dirty="0"/>
              <a:t>Szakpolitikai szint: Európai Koordinációs Tárcaközi Bizottság (EKTB)</a:t>
            </a:r>
          </a:p>
          <a:p>
            <a:r>
              <a:rPr lang="hu-HU" sz="2400" dirty="0"/>
              <a:t>Politikai szint: tematikus EU kormányülés</a:t>
            </a:r>
          </a:p>
        </p:txBody>
      </p:sp>
    </p:spTree>
    <p:extLst>
      <p:ext uri="{BB962C8B-B14F-4D97-AF65-F5344CB8AC3E}">
        <p14:creationId xmlns:p14="http://schemas.microsoft.com/office/powerpoint/2010/main" val="1790929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539552" y="116632"/>
            <a:ext cx="8229600" cy="1143000"/>
          </a:xfrm>
        </p:spPr>
        <p:txBody>
          <a:bodyPr/>
          <a:lstStyle/>
          <a:p>
            <a:r>
              <a:rPr lang="hu-HU" sz="3200" dirty="0"/>
              <a:t>Bevezetés I</a:t>
            </a:r>
            <a:endParaRPr lang="hu-HU" sz="3200" b="1" dirty="0"/>
          </a:p>
        </p:txBody>
      </p:sp>
      <p:sp>
        <p:nvSpPr>
          <p:cNvPr id="3" name="Tartalom helye 2"/>
          <p:cNvSpPr>
            <a:spLocks noGrp="1"/>
          </p:cNvSpPr>
          <p:nvPr>
            <p:ph idx="1"/>
          </p:nvPr>
        </p:nvSpPr>
        <p:spPr>
          <a:xfrm>
            <a:off x="323528" y="1412776"/>
            <a:ext cx="8507288" cy="5328592"/>
          </a:xfrm>
        </p:spPr>
        <p:txBody>
          <a:bodyPr/>
          <a:lstStyle/>
          <a:p>
            <a:pPr algn="just"/>
            <a:r>
              <a:rPr lang="hu-HU" sz="2400" dirty="0" smtClean="0"/>
              <a:t>Az EU </a:t>
            </a:r>
            <a:r>
              <a:rPr lang="hu-HU" sz="2400" dirty="0"/>
              <a:t>nem föderális állam, </a:t>
            </a:r>
            <a:r>
              <a:rPr lang="hu-HU" sz="2400" dirty="0" smtClean="0"/>
              <a:t>hanem speciális </a:t>
            </a:r>
            <a:r>
              <a:rPr lang="hu-HU" sz="2400" dirty="0"/>
              <a:t>nemzetközi szervezet </a:t>
            </a:r>
          </a:p>
          <a:p>
            <a:pPr algn="just"/>
            <a:r>
              <a:rPr lang="hu-HU" sz="2400" dirty="0"/>
              <a:t>Nemzetállamok </a:t>
            </a:r>
            <a:r>
              <a:rPr lang="hu-HU" sz="2400" dirty="0" smtClean="0"/>
              <a:t>(tagállamok) határozzák </a:t>
            </a:r>
            <a:r>
              <a:rPr lang="hu-HU" sz="2400" dirty="0"/>
              <a:t>meg az EU stratégiai </a:t>
            </a:r>
            <a:r>
              <a:rPr lang="hu-HU" sz="2400" dirty="0" smtClean="0"/>
              <a:t>irányvonalát (elsősorban az Európai Tanácsban)</a:t>
            </a:r>
            <a:endParaRPr lang="hu-HU" sz="2400" dirty="0"/>
          </a:p>
          <a:p>
            <a:pPr algn="just"/>
            <a:r>
              <a:rPr lang="hu-HU" sz="2400" dirty="0" smtClean="0"/>
              <a:t>A szuverenitás elemei (terület</a:t>
            </a:r>
            <a:r>
              <a:rPr lang="hu-HU" sz="2400" dirty="0"/>
              <a:t>, lakosság, </a:t>
            </a:r>
            <a:r>
              <a:rPr lang="hu-HU" sz="2400" dirty="0" smtClean="0"/>
              <a:t>főhatalom) a tagállamok esetében értelmezhetők</a:t>
            </a:r>
            <a:endParaRPr lang="hu-HU" sz="2400" dirty="0"/>
          </a:p>
          <a:p>
            <a:pPr algn="just"/>
            <a:r>
              <a:rPr lang="hu-HU" sz="2400" dirty="0"/>
              <a:t>Hatáskörök megosztása a Lisszaboni Szerződés </a:t>
            </a:r>
            <a:r>
              <a:rPr lang="hu-HU" sz="2400" dirty="0" smtClean="0"/>
              <a:t>alapján (EUSZ, EUMSZ)</a:t>
            </a:r>
            <a:endParaRPr lang="hu-HU" sz="2400" dirty="0"/>
          </a:p>
          <a:p>
            <a:r>
              <a:rPr lang="hu-HU" sz="2400" dirty="0"/>
              <a:t>Szubszidiaritás</a:t>
            </a:r>
            <a:r>
              <a:rPr lang="hu-HU" sz="2400" b="1" dirty="0"/>
              <a:t> </a:t>
            </a:r>
            <a:r>
              <a:rPr lang="hu-HU" sz="2400" dirty="0"/>
              <a:t>(és arányosság) alapelve</a:t>
            </a:r>
          </a:p>
          <a:p>
            <a:pPr algn="just"/>
            <a:endParaRPr lang="hu-HU" sz="1800" dirty="0" smtClean="0"/>
          </a:p>
          <a:p>
            <a:pPr marL="0" indent="0" algn="just">
              <a:buNone/>
            </a:pPr>
            <a:endParaRPr lang="hu-HU" sz="1800" dirty="0"/>
          </a:p>
        </p:txBody>
      </p:sp>
      <p:sp>
        <p:nvSpPr>
          <p:cNvPr id="5" name="Szövegdoboz 4"/>
          <p:cNvSpPr txBox="1"/>
          <p:nvPr/>
        </p:nvSpPr>
        <p:spPr>
          <a:xfrm>
            <a:off x="7380312" y="1134691"/>
            <a:ext cx="1944216" cy="230832"/>
          </a:xfrm>
          <a:prstGeom prst="rect">
            <a:avLst/>
          </a:prstGeom>
          <a:noFill/>
        </p:spPr>
        <p:txBody>
          <a:bodyPr wrap="square" rtlCol="0">
            <a:spAutoFit/>
          </a:bodyPr>
          <a:lstStyle/>
          <a:p>
            <a:endParaRPr lang="hu-HU" sz="900" dirty="0"/>
          </a:p>
        </p:txBody>
      </p:sp>
    </p:spTree>
    <p:extLst>
      <p:ext uri="{BB962C8B-B14F-4D97-AF65-F5344CB8AC3E}">
        <p14:creationId xmlns:p14="http://schemas.microsoft.com/office/powerpoint/2010/main" val="30278106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Bevezetés II</a:t>
            </a:r>
          </a:p>
        </p:txBody>
      </p:sp>
      <p:sp>
        <p:nvSpPr>
          <p:cNvPr id="3" name="Tartalom helye 2"/>
          <p:cNvSpPr>
            <a:spLocks noGrp="1"/>
          </p:cNvSpPr>
          <p:nvPr>
            <p:ph idx="1"/>
          </p:nvPr>
        </p:nvSpPr>
        <p:spPr/>
        <p:txBody>
          <a:bodyPr/>
          <a:lstStyle/>
          <a:p>
            <a:pPr marL="0" indent="0">
              <a:buNone/>
            </a:pPr>
            <a:r>
              <a:rPr lang="hu-HU" sz="2400" dirty="0" smtClean="0"/>
              <a:t>Egyszerre érvényesülnek:</a:t>
            </a:r>
          </a:p>
          <a:p>
            <a:r>
              <a:rPr lang="hu-HU" sz="2400" dirty="0" smtClean="0"/>
              <a:t>tagállami </a:t>
            </a:r>
            <a:r>
              <a:rPr lang="hu-HU" sz="2400" dirty="0"/>
              <a:t>érdekek: Európai Tanács, </a:t>
            </a:r>
            <a:r>
              <a:rPr lang="hu-HU" sz="2400" dirty="0" smtClean="0"/>
              <a:t>Európai Unió Tanácsa</a:t>
            </a:r>
            <a:endParaRPr lang="hu-HU" sz="2400" dirty="0"/>
          </a:p>
          <a:p>
            <a:r>
              <a:rPr lang="hu-HU" sz="2400" dirty="0"/>
              <a:t>uniós / nemzetek feletti érdekek: </a:t>
            </a:r>
            <a:r>
              <a:rPr lang="hu-HU" sz="2400" dirty="0" smtClean="0"/>
              <a:t>Bizottság (COM)</a:t>
            </a:r>
            <a:endParaRPr lang="hu-HU" sz="2400" dirty="0"/>
          </a:p>
          <a:p>
            <a:r>
              <a:rPr lang="hu-HU" sz="2400" dirty="0"/>
              <a:t>európai pártpolitikai dimenzió: </a:t>
            </a:r>
            <a:r>
              <a:rPr lang="hu-HU" sz="2400" dirty="0" smtClean="0"/>
              <a:t>Európai Parlament (EP)</a:t>
            </a:r>
            <a:endParaRPr lang="hu-HU" sz="2400" dirty="0"/>
          </a:p>
          <a:p>
            <a:r>
              <a:rPr lang="hu-HU" sz="2400" dirty="0"/>
              <a:t>lobbi: politikai, gazdasági, társadalmi</a:t>
            </a:r>
          </a:p>
          <a:p>
            <a:pPr marL="0" indent="0">
              <a:buNone/>
            </a:pPr>
            <a:endParaRPr lang="hu-HU" sz="2400" dirty="0"/>
          </a:p>
          <a:p>
            <a:pPr marL="0" indent="0" algn="just">
              <a:buNone/>
            </a:pPr>
            <a:r>
              <a:rPr lang="hu-HU" sz="2400" dirty="0"/>
              <a:t>Egyhangúság helyett egyre gyakrabban minősített </a:t>
            </a:r>
            <a:r>
              <a:rPr lang="hu-HU" sz="2400" dirty="0" smtClean="0"/>
              <a:t>többség (QMV)</a:t>
            </a:r>
            <a:endParaRPr lang="hu-HU" sz="2400" dirty="0"/>
          </a:p>
          <a:p>
            <a:pPr marL="0" indent="0">
              <a:buNone/>
            </a:pPr>
            <a:endParaRPr lang="hu-HU" sz="2400" dirty="0"/>
          </a:p>
          <a:p>
            <a:pPr marL="0" indent="0" algn="just">
              <a:buNone/>
            </a:pPr>
            <a:r>
              <a:rPr lang="hu-HU" sz="2400" dirty="0"/>
              <a:t>Konszenzus helyett </a:t>
            </a:r>
            <a:r>
              <a:rPr lang="hu-HU" sz="2400" dirty="0" smtClean="0"/>
              <a:t>konfliktus: </a:t>
            </a:r>
            <a:r>
              <a:rPr lang="hu-HU" sz="2400" dirty="0"/>
              <a:t>nem a „legjobb” javaslat győz, hanem az, amely mellett sikerül többséget szerezni</a:t>
            </a:r>
          </a:p>
          <a:p>
            <a:endParaRPr lang="hu-HU" dirty="0"/>
          </a:p>
        </p:txBody>
      </p:sp>
    </p:spTree>
    <p:extLst>
      <p:ext uri="{BB962C8B-B14F-4D97-AF65-F5344CB8AC3E}">
        <p14:creationId xmlns:p14="http://schemas.microsoft.com/office/powerpoint/2010/main" val="3749760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Jogi és intézményi keretek I</a:t>
            </a:r>
          </a:p>
        </p:txBody>
      </p:sp>
      <p:sp>
        <p:nvSpPr>
          <p:cNvPr id="3" name="Tartalom helye 2"/>
          <p:cNvSpPr>
            <a:spLocks noGrp="1"/>
          </p:cNvSpPr>
          <p:nvPr>
            <p:ph idx="1"/>
          </p:nvPr>
        </p:nvSpPr>
        <p:spPr/>
        <p:txBody>
          <a:bodyPr/>
          <a:lstStyle/>
          <a:p>
            <a:endParaRPr lang="hu-HU"/>
          </a:p>
        </p:txBody>
      </p:sp>
      <p:pic>
        <p:nvPicPr>
          <p:cNvPr id="4" name="Picture 2" descr="\\gvvrdesktops02\gvvrdesktops02\SchmittPP.v2\Desktop\decisionmak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628800"/>
            <a:ext cx="8208912" cy="4464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4134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Jogi és intézményi keretek II</a:t>
            </a:r>
          </a:p>
        </p:txBody>
      </p:sp>
      <p:sp>
        <p:nvSpPr>
          <p:cNvPr id="3" name="Tartalom helye 2"/>
          <p:cNvSpPr>
            <a:spLocks noGrp="1"/>
          </p:cNvSpPr>
          <p:nvPr>
            <p:ph idx="1"/>
          </p:nvPr>
        </p:nvSpPr>
        <p:spPr/>
        <p:txBody>
          <a:bodyPr/>
          <a:lstStyle/>
          <a:p>
            <a:pPr marL="0" indent="0" algn="just">
              <a:buNone/>
            </a:pPr>
            <a:r>
              <a:rPr lang="hu-HU" sz="1800" dirty="0"/>
              <a:t>Európai Tanács:</a:t>
            </a:r>
          </a:p>
          <a:p>
            <a:pPr algn="just"/>
            <a:r>
              <a:rPr lang="hu-HU" sz="1800" dirty="0"/>
              <a:t>Az EU stratégiai / politikai irányvonalának </a:t>
            </a:r>
            <a:r>
              <a:rPr lang="hu-HU" sz="1800" dirty="0" smtClean="0"/>
              <a:t>meghatározása (következtetések</a:t>
            </a:r>
            <a:r>
              <a:rPr lang="hu-HU" sz="1800" dirty="0"/>
              <a:t>, </a:t>
            </a:r>
            <a:r>
              <a:rPr lang="hu-HU" sz="1800" dirty="0" smtClean="0"/>
              <a:t>nyilatkozatok)</a:t>
            </a:r>
            <a:endParaRPr lang="hu-HU" sz="1800" dirty="0"/>
          </a:p>
          <a:p>
            <a:pPr algn="just"/>
            <a:r>
              <a:rPr lang="hu-HU" sz="1800" dirty="0"/>
              <a:t>„Stratégiai Menetrend” elfogadása öt évre</a:t>
            </a:r>
          </a:p>
          <a:p>
            <a:pPr marL="0" indent="0" algn="just">
              <a:buNone/>
            </a:pPr>
            <a:endParaRPr lang="hu-HU" sz="1800" dirty="0"/>
          </a:p>
          <a:p>
            <a:pPr marL="0" indent="0" algn="just">
              <a:buNone/>
            </a:pPr>
            <a:r>
              <a:rPr lang="hu-HU" sz="1800" dirty="0"/>
              <a:t>Európai Bizottság:</a:t>
            </a:r>
          </a:p>
          <a:p>
            <a:pPr algn="just"/>
            <a:r>
              <a:rPr lang="hu-HU" sz="1800" dirty="0" smtClean="0"/>
              <a:t>európai </a:t>
            </a:r>
            <a:r>
              <a:rPr lang="hu-HU" sz="1800" dirty="0"/>
              <a:t>biztosok, főigazgatóságok – szakpolitikák kezelése és végrehajtása</a:t>
            </a:r>
          </a:p>
          <a:p>
            <a:pPr algn="just"/>
            <a:r>
              <a:rPr lang="hu-HU" sz="1800" dirty="0"/>
              <a:t>„Szerződések őre” – uniós jog betartatása (jogsértési eljárás </a:t>
            </a:r>
            <a:r>
              <a:rPr lang="hu-HU" sz="1800" dirty="0" smtClean="0"/>
              <a:t>megindítása)</a:t>
            </a:r>
            <a:endParaRPr lang="hu-HU" sz="1800" dirty="0"/>
          </a:p>
          <a:p>
            <a:pPr algn="just"/>
            <a:r>
              <a:rPr lang="hu-HU" sz="1800" dirty="0"/>
              <a:t>jogalkotási kezdeményezés</a:t>
            </a:r>
          </a:p>
          <a:p>
            <a:pPr marL="0" indent="0" algn="just">
              <a:buNone/>
            </a:pPr>
            <a:endParaRPr lang="hu-HU" sz="1800" dirty="0"/>
          </a:p>
          <a:p>
            <a:pPr marL="0" indent="0" algn="just">
              <a:buNone/>
            </a:pPr>
            <a:r>
              <a:rPr lang="hu-HU" sz="1800" dirty="0"/>
              <a:t>Európai Parlament:</a:t>
            </a:r>
          </a:p>
          <a:p>
            <a:pPr algn="just"/>
            <a:r>
              <a:rPr lang="hu-HU" sz="1800" dirty="0" smtClean="0"/>
              <a:t>demokratikus felügyelet</a:t>
            </a:r>
            <a:endParaRPr lang="hu-HU" sz="1800" dirty="0"/>
          </a:p>
          <a:p>
            <a:pPr algn="just"/>
            <a:r>
              <a:rPr lang="hu-HU" sz="1800" dirty="0" smtClean="0"/>
              <a:t>részvétel </a:t>
            </a:r>
            <a:r>
              <a:rPr lang="hu-HU" sz="1800" dirty="0"/>
              <a:t>a jogalkotásban</a:t>
            </a:r>
          </a:p>
          <a:p>
            <a:pPr algn="just"/>
            <a:r>
              <a:rPr lang="hu-HU" sz="1800" dirty="0"/>
              <a:t>uniós költségvetés jóváhagyása</a:t>
            </a:r>
          </a:p>
          <a:p>
            <a:endParaRPr lang="hu-HU" dirty="0"/>
          </a:p>
        </p:txBody>
      </p:sp>
    </p:spTree>
    <p:extLst>
      <p:ext uri="{BB962C8B-B14F-4D97-AF65-F5344CB8AC3E}">
        <p14:creationId xmlns:p14="http://schemas.microsoft.com/office/powerpoint/2010/main" val="2722658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
            </a:r>
            <a:br>
              <a:rPr lang="hu-HU" dirty="0" smtClean="0"/>
            </a:br>
            <a:r>
              <a:rPr lang="hu-HU" dirty="0" smtClean="0"/>
              <a:t>Jogi </a:t>
            </a:r>
            <a:r>
              <a:rPr lang="hu-HU" dirty="0"/>
              <a:t>és intézményi keretek III </a:t>
            </a:r>
            <a:br>
              <a:rPr lang="hu-HU" dirty="0"/>
            </a:br>
            <a:endParaRPr lang="hu-HU" dirty="0"/>
          </a:p>
        </p:txBody>
      </p:sp>
      <p:sp>
        <p:nvSpPr>
          <p:cNvPr id="3" name="Tartalom helye 2"/>
          <p:cNvSpPr>
            <a:spLocks noGrp="1"/>
          </p:cNvSpPr>
          <p:nvPr>
            <p:ph idx="1"/>
          </p:nvPr>
        </p:nvSpPr>
        <p:spPr/>
        <p:txBody>
          <a:bodyPr/>
          <a:lstStyle/>
          <a:p>
            <a:pPr marL="0" indent="0">
              <a:buNone/>
            </a:pPr>
            <a:r>
              <a:rPr lang="hu-HU" sz="1800" dirty="0"/>
              <a:t>Az Európai Unió Tanácsa: </a:t>
            </a:r>
            <a:r>
              <a:rPr lang="hu-HU" sz="1800" dirty="0" err="1"/>
              <a:t>kormányköziség</a:t>
            </a:r>
            <a:endParaRPr lang="hu-HU" sz="1800" dirty="0"/>
          </a:p>
          <a:p>
            <a:pPr marL="0" indent="0">
              <a:buNone/>
            </a:pPr>
            <a:endParaRPr lang="hu-HU" sz="1800" dirty="0"/>
          </a:p>
          <a:p>
            <a:pPr marL="0" indent="0">
              <a:buNone/>
            </a:pPr>
            <a:r>
              <a:rPr lang="hu-HU" sz="1800" dirty="0"/>
              <a:t>Három </a:t>
            </a:r>
            <a:r>
              <a:rPr lang="hu-HU" sz="1800" dirty="0" smtClean="0"/>
              <a:t>szintje van:</a:t>
            </a:r>
            <a:endParaRPr lang="hu-HU" sz="1800" dirty="0"/>
          </a:p>
          <a:p>
            <a:pPr marL="514350" indent="-514350">
              <a:buFont typeface="+mj-lt"/>
              <a:buAutoNum type="arabicParenR"/>
            </a:pPr>
            <a:r>
              <a:rPr lang="hu-HU" sz="1800" dirty="0"/>
              <a:t>miniszteri tanácsülések (10 </a:t>
            </a:r>
            <a:r>
              <a:rPr lang="hu-HU" sz="1800" dirty="0" smtClean="0"/>
              <a:t>db állandó </a:t>
            </a:r>
            <a:r>
              <a:rPr lang="hu-HU" sz="1800" dirty="0"/>
              <a:t>formáció)</a:t>
            </a:r>
          </a:p>
          <a:p>
            <a:pPr marL="514350" indent="-514350">
              <a:buFont typeface="+mj-lt"/>
              <a:buAutoNum type="arabicParenR"/>
            </a:pPr>
            <a:r>
              <a:rPr lang="hu-HU" sz="1800" dirty="0"/>
              <a:t>brüsszeli EU nagykövetek (Állandó Képviselők Bizottsága)</a:t>
            </a:r>
          </a:p>
          <a:p>
            <a:pPr marL="514350" indent="-514350">
              <a:buFont typeface="+mj-lt"/>
              <a:buAutoNum type="arabicParenR"/>
            </a:pPr>
            <a:r>
              <a:rPr lang="hu-HU" sz="1800" dirty="0" smtClean="0"/>
              <a:t>tanácsi munkacsoportok (szakértői, szakdiplomata szint)</a:t>
            </a:r>
            <a:endParaRPr lang="hu-HU" sz="1800" dirty="0"/>
          </a:p>
          <a:p>
            <a:pPr marL="0" indent="0">
              <a:buNone/>
            </a:pPr>
            <a:endParaRPr lang="hu-HU" sz="1800" dirty="0"/>
          </a:p>
          <a:p>
            <a:pPr marL="0" indent="0" algn="just">
              <a:buNone/>
            </a:pPr>
            <a:r>
              <a:rPr lang="hu-HU" sz="1800" dirty="0"/>
              <a:t>Rotációs (soros) elnökség fél </a:t>
            </a:r>
            <a:r>
              <a:rPr lang="hu-HU" sz="1800" dirty="0" smtClean="0"/>
              <a:t>évente: a szerepe elsősorban koordinációs jellegű, a tanácsi ülések elnöklésében és a  napirend-tervezetek összeállításában merül ki</a:t>
            </a:r>
            <a:endParaRPr lang="hu-HU" sz="1800" dirty="0"/>
          </a:p>
          <a:p>
            <a:pPr marL="0" indent="0">
              <a:buNone/>
            </a:pPr>
            <a:endParaRPr lang="hu-HU" sz="1800" dirty="0"/>
          </a:p>
          <a:p>
            <a:pPr marL="0" indent="0">
              <a:buNone/>
            </a:pPr>
            <a:r>
              <a:rPr lang="hu-HU" sz="1800" dirty="0" smtClean="0"/>
              <a:t>Tanácsi döntéshozatal</a:t>
            </a:r>
            <a:r>
              <a:rPr lang="hu-HU" sz="1800" dirty="0"/>
              <a:t>:</a:t>
            </a:r>
          </a:p>
          <a:p>
            <a:pPr algn="just"/>
            <a:r>
              <a:rPr lang="hu-HU" sz="1800" dirty="0"/>
              <a:t>főszabály szerint (kb. 80%-ban) minősített többség: uniós országok 55%-a és lakosság 65%-a</a:t>
            </a:r>
          </a:p>
          <a:p>
            <a:pPr algn="just"/>
            <a:r>
              <a:rPr lang="hu-HU" sz="1800" dirty="0"/>
              <a:t>kivételek: külpolitikai kérdések, bővítés stb.</a:t>
            </a:r>
          </a:p>
          <a:p>
            <a:pPr algn="just"/>
            <a:r>
              <a:rPr lang="hu-HU" sz="1800" dirty="0"/>
              <a:t>blokkoló kisebbség: legalább 4 tagállam és lakosság 35%-a</a:t>
            </a:r>
          </a:p>
          <a:p>
            <a:endParaRPr lang="hu-HU" dirty="0"/>
          </a:p>
        </p:txBody>
      </p:sp>
    </p:spTree>
    <p:extLst>
      <p:ext uri="{BB962C8B-B14F-4D97-AF65-F5344CB8AC3E}">
        <p14:creationId xmlns:p14="http://schemas.microsoft.com/office/powerpoint/2010/main" val="3859076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Jogi és intézményi keretek IV</a:t>
            </a:r>
          </a:p>
        </p:txBody>
      </p:sp>
      <p:sp>
        <p:nvSpPr>
          <p:cNvPr id="3" name="Tartalom helye 2"/>
          <p:cNvSpPr>
            <a:spLocks noGrp="1"/>
          </p:cNvSpPr>
          <p:nvPr>
            <p:ph idx="1"/>
          </p:nvPr>
        </p:nvSpPr>
        <p:spPr/>
        <p:txBody>
          <a:bodyPr/>
          <a:lstStyle/>
          <a:p>
            <a:pPr marL="0" indent="0" algn="just">
              <a:buNone/>
            </a:pPr>
            <a:r>
              <a:rPr lang="hu-HU" sz="2400" dirty="0"/>
              <a:t>Rendes </a:t>
            </a:r>
            <a:r>
              <a:rPr lang="hu-HU" sz="2400" dirty="0" smtClean="0"/>
              <a:t>jogalkotás </a:t>
            </a:r>
            <a:r>
              <a:rPr lang="hu-HU" sz="2400" dirty="0"/>
              <a:t>(</a:t>
            </a:r>
            <a:r>
              <a:rPr lang="hu-HU" sz="2400" dirty="0" smtClean="0"/>
              <a:t>korábbi </a:t>
            </a:r>
            <a:r>
              <a:rPr lang="hu-HU" sz="2400" dirty="0"/>
              <a:t>együttdöntés</a:t>
            </a:r>
            <a:r>
              <a:rPr lang="hu-HU" sz="2400" dirty="0" smtClean="0"/>
              <a:t>): </a:t>
            </a:r>
            <a:r>
              <a:rPr lang="hu-HU" sz="2400" dirty="0"/>
              <a:t>Bizottság, Tanács, EP</a:t>
            </a:r>
          </a:p>
          <a:p>
            <a:pPr algn="just"/>
            <a:r>
              <a:rPr lang="hu-HU" sz="2400" dirty="0" smtClean="0"/>
              <a:t>a </a:t>
            </a:r>
            <a:r>
              <a:rPr lang="hu-HU" sz="2400" dirty="0"/>
              <a:t>Bizottság javaslatot nyújt be a Tanácsnak és az Európai Parlamentnek</a:t>
            </a:r>
          </a:p>
          <a:p>
            <a:pPr algn="just"/>
            <a:r>
              <a:rPr lang="hu-HU" sz="2400" dirty="0"/>
              <a:t>a Tanács és a Parlament vagy első, vagy második olvasatban fogadja el a jogalkotási javaslatot</a:t>
            </a:r>
          </a:p>
          <a:p>
            <a:pPr algn="just"/>
            <a:r>
              <a:rPr lang="hu-HU" sz="2400" dirty="0"/>
              <a:t>ha a két intézmény nem jut megállapodásra, egyeztetőbizottságot hívnak össze</a:t>
            </a:r>
          </a:p>
          <a:p>
            <a:pPr algn="just"/>
            <a:r>
              <a:rPr lang="hu-HU" sz="2400" dirty="0"/>
              <a:t>ha az egyeztetőbizottságban kialakított szöveg mindkét intézmény számára elfogadható a harmadik olvasatban, akkor a jogalkotási aktust elfogadják</a:t>
            </a:r>
          </a:p>
          <a:p>
            <a:endParaRPr lang="hu-HU" dirty="0"/>
          </a:p>
        </p:txBody>
      </p:sp>
    </p:spTree>
    <p:extLst>
      <p:ext uri="{BB962C8B-B14F-4D97-AF65-F5344CB8AC3E}">
        <p14:creationId xmlns:p14="http://schemas.microsoft.com/office/powerpoint/2010/main" val="710285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Szakpolitikák I</a:t>
            </a:r>
          </a:p>
        </p:txBody>
      </p:sp>
      <p:sp>
        <p:nvSpPr>
          <p:cNvPr id="3" name="Tartalom helye 2"/>
          <p:cNvSpPr>
            <a:spLocks noGrp="1"/>
          </p:cNvSpPr>
          <p:nvPr>
            <p:ph idx="1"/>
          </p:nvPr>
        </p:nvSpPr>
        <p:spPr/>
        <p:txBody>
          <a:bodyPr/>
          <a:lstStyle/>
          <a:p>
            <a:pPr marL="0" indent="0" algn="just">
              <a:buNone/>
            </a:pPr>
            <a:r>
              <a:rPr lang="hu-HU" sz="2200" dirty="0"/>
              <a:t>Hatáskörmegosztás elve: az EU csak a Szerződések által ráruházott hatáskörökkel bír</a:t>
            </a:r>
          </a:p>
          <a:p>
            <a:pPr marL="0" lvl="0" indent="0">
              <a:buNone/>
            </a:pPr>
            <a:endParaRPr lang="hu-HU" sz="2200" dirty="0"/>
          </a:p>
          <a:p>
            <a:pPr marL="0" lvl="0" indent="0">
              <a:buNone/>
            </a:pPr>
            <a:r>
              <a:rPr lang="hu-HU" sz="2200" dirty="0"/>
              <a:t>Lisszaboni Szerződés:</a:t>
            </a:r>
          </a:p>
          <a:p>
            <a:pPr marL="514350" indent="-514350" algn="just">
              <a:buFont typeface="+mj-lt"/>
              <a:buAutoNum type="arabicParenR"/>
            </a:pPr>
            <a:r>
              <a:rPr lang="hu-HU" sz="2200" dirty="0"/>
              <a:t>kizárólagos hatáskörök – csak az EU alkothat és fogadhat el kötelező jogi aktusokat</a:t>
            </a:r>
          </a:p>
          <a:p>
            <a:pPr marL="514350" indent="-514350" algn="just">
              <a:buFont typeface="+mj-lt"/>
              <a:buAutoNum type="arabicParenR"/>
            </a:pPr>
            <a:r>
              <a:rPr lang="hu-HU" sz="2200" dirty="0"/>
              <a:t>megosztott hatáskörök – mind az Unió, mind pedig az uniós országok alkothatnak és elfogadhatnak kötelező jogi aktusokat</a:t>
            </a:r>
          </a:p>
          <a:p>
            <a:pPr marL="514350" indent="-514350" algn="just">
              <a:buFont typeface="+mj-lt"/>
              <a:buAutoNum type="arabicParenR"/>
            </a:pPr>
            <a:r>
              <a:rPr lang="hu-HU" sz="2200" dirty="0"/>
              <a:t>támogató hatáskörök</a:t>
            </a:r>
            <a:r>
              <a:rPr lang="hu-HU" sz="2200" b="1" dirty="0"/>
              <a:t> </a:t>
            </a:r>
            <a:r>
              <a:rPr lang="hu-HU" sz="2200" dirty="0"/>
              <a:t>– az EU csak támogathatja, összehangolhatja vagy kiegészítheti a tagállamok intézkedéseit</a:t>
            </a:r>
          </a:p>
          <a:p>
            <a:endParaRPr lang="hu-HU" dirty="0"/>
          </a:p>
        </p:txBody>
      </p:sp>
    </p:spTree>
    <p:extLst>
      <p:ext uri="{BB962C8B-B14F-4D97-AF65-F5344CB8AC3E}">
        <p14:creationId xmlns:p14="http://schemas.microsoft.com/office/powerpoint/2010/main" val="1175376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Szakpolitikák II </a:t>
            </a:r>
          </a:p>
        </p:txBody>
      </p:sp>
      <p:sp>
        <p:nvSpPr>
          <p:cNvPr id="3" name="Tartalom helye 2"/>
          <p:cNvSpPr>
            <a:spLocks noGrp="1"/>
          </p:cNvSpPr>
          <p:nvPr>
            <p:ph idx="1"/>
          </p:nvPr>
        </p:nvSpPr>
        <p:spPr/>
        <p:txBody>
          <a:bodyPr/>
          <a:lstStyle/>
          <a:p>
            <a:pPr marL="0" indent="0">
              <a:buNone/>
            </a:pPr>
            <a:r>
              <a:rPr lang="hu-HU" dirty="0"/>
              <a:t>Kizárólagos hatáskörök:</a:t>
            </a:r>
          </a:p>
          <a:p>
            <a:r>
              <a:rPr lang="hu-HU" dirty="0" smtClean="0"/>
              <a:t>vámunió</a:t>
            </a:r>
            <a:endParaRPr lang="hu-HU" dirty="0"/>
          </a:p>
          <a:p>
            <a:r>
              <a:rPr lang="hu-HU" dirty="0"/>
              <a:t>versenypolitika</a:t>
            </a:r>
          </a:p>
          <a:p>
            <a:r>
              <a:rPr lang="hu-HU" dirty="0"/>
              <a:t>az </a:t>
            </a:r>
            <a:r>
              <a:rPr lang="hu-HU" dirty="0" err="1"/>
              <a:t>euróövezet</a:t>
            </a:r>
            <a:r>
              <a:rPr lang="hu-HU" dirty="0"/>
              <a:t> országaira vonatkozó monetáris politika</a:t>
            </a:r>
          </a:p>
          <a:p>
            <a:pPr algn="just"/>
            <a:r>
              <a:rPr lang="hu-HU" dirty="0"/>
              <a:t>kereskedelempolitika</a:t>
            </a:r>
          </a:p>
          <a:p>
            <a:r>
              <a:rPr lang="hu-HU" dirty="0"/>
              <a:t>a közös halászati politika hatálya alá eső tengeri növény- és állatállomány kezelése</a:t>
            </a:r>
          </a:p>
          <a:p>
            <a:endParaRPr lang="hu-HU" dirty="0"/>
          </a:p>
        </p:txBody>
      </p:sp>
    </p:spTree>
    <p:extLst>
      <p:ext uri="{BB962C8B-B14F-4D97-AF65-F5344CB8AC3E}">
        <p14:creationId xmlns:p14="http://schemas.microsoft.com/office/powerpoint/2010/main" val="2603251889"/>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gyéni 1. sém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8342</TotalTime>
  <Words>722</Words>
  <Application>Microsoft Office PowerPoint</Application>
  <PresentationFormat>Diavetítés a képernyőre (4:3 oldalarány)</PresentationFormat>
  <Paragraphs>98</Paragraphs>
  <Slides>14</Slides>
  <Notes>0</Notes>
  <HiddenSlides>0</HiddenSlides>
  <MMClips>0</MMClips>
  <ScaleCrop>false</ScaleCrop>
  <HeadingPairs>
    <vt:vector size="4" baseType="variant">
      <vt:variant>
        <vt:lpstr>Téma</vt:lpstr>
      </vt:variant>
      <vt:variant>
        <vt:i4>1</vt:i4>
      </vt:variant>
      <vt:variant>
        <vt:lpstr>Diacímek</vt:lpstr>
      </vt:variant>
      <vt:variant>
        <vt:i4>14</vt:i4>
      </vt:variant>
    </vt:vector>
  </HeadingPairs>
  <TitlesOfParts>
    <vt:vector size="15" baseType="lpstr">
      <vt:lpstr>Office-téma</vt:lpstr>
      <vt:lpstr>   Bevezetés az Európai Unió egyes, kiemelt jelentőségű szakpolitikáiba  Az Európai Unió politikáinak áttekintése Az EU koordináció irányításának magyarországi rendje  dr. Schmitt Pál Péter  Nemzeti Közszolgálati Egyetem Nemzetközi és Európai Tanulmányok Kar </vt:lpstr>
      <vt:lpstr>Bevezetés I</vt:lpstr>
      <vt:lpstr>Bevezetés II</vt:lpstr>
      <vt:lpstr>Jogi és intézményi keretek I</vt:lpstr>
      <vt:lpstr>Jogi és intézményi keretek II</vt:lpstr>
      <vt:lpstr> Jogi és intézményi keretek III  </vt:lpstr>
      <vt:lpstr>Jogi és intézményi keretek IV</vt:lpstr>
      <vt:lpstr>Szakpolitikák I</vt:lpstr>
      <vt:lpstr>Szakpolitikák II </vt:lpstr>
      <vt:lpstr>Szakpolitikák III</vt:lpstr>
      <vt:lpstr>Szakpolitikák IV</vt:lpstr>
      <vt:lpstr>Szakpolitikák V </vt:lpstr>
      <vt:lpstr>Szakpolitikák VI</vt:lpstr>
      <vt:lpstr>EU koordináció rendje Magyarországon</vt:lpstr>
    </vt:vector>
  </TitlesOfParts>
  <Company>dmjvph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Magyar Köztársaság alkotmányos berendezkedése és közigazgatási rendszere</dc:title>
  <dc:creator>Dr. Tábikné Dr. Bárdos Ildikó</dc:creator>
  <cp:lastModifiedBy>Schmitt Pál Péter dr.</cp:lastModifiedBy>
  <cp:revision>318</cp:revision>
  <dcterms:created xsi:type="dcterms:W3CDTF">2010-04-21T07:27:43Z</dcterms:created>
  <dcterms:modified xsi:type="dcterms:W3CDTF">2020-04-15T10:04:42Z</dcterms:modified>
</cp:coreProperties>
</file>